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92" r:id="rId9"/>
    <p:sldId id="293" r:id="rId10"/>
    <p:sldId id="294" r:id="rId11"/>
    <p:sldId id="295" r:id="rId12"/>
    <p:sldId id="296" r:id="rId13"/>
    <p:sldId id="265" r:id="rId14"/>
    <p:sldId id="266" r:id="rId15"/>
    <p:sldId id="267" r:id="rId16"/>
    <p:sldId id="268" r:id="rId17"/>
    <p:sldId id="269" r:id="rId18"/>
    <p:sldId id="297" r:id="rId19"/>
    <p:sldId id="298" r:id="rId20"/>
    <p:sldId id="299" r:id="rId21"/>
    <p:sldId id="300" r:id="rId22"/>
    <p:sldId id="272" r:id="rId23"/>
    <p:sldId id="270" r:id="rId24"/>
    <p:sldId id="271" r:id="rId25"/>
    <p:sldId id="274" r:id="rId26"/>
    <p:sldId id="281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84626-CCFD-4956-A631-ACCBD1E0B78F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F041-9FA4-4BF6-92D4-566B7E00E60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8052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7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0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24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 descr="EnviroTREC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5304"/>
            <a:ext cx="2361232" cy="6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83462"/>
            <a:ext cx="2281436" cy="4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34875"/>
            <a:ext cx="2582937" cy="35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1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740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728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26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56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44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416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512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8F5C-A362-4E7A-B96C-DD1EEE5832C9}" type="datetimeFigureOut">
              <a:rPr lang="en-CA" smtClean="0"/>
              <a:t>09/02/2015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4394-1DB2-4658-9B1F-8CFC51B1C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7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Manitoba Aerospace Collaboration Workshop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David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Simpson, EnviroTREC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Gene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Manchur, CIC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David\Dropbox\EnviroTREK\logos for promotion purposes\Logos Misc2\CI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083975"/>
            <a:ext cx="2490541" cy="49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Dropbox\EnviroTREK\logos for promotion purposes\Logos Misc2\EnviroTREC LOGO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021768"/>
            <a:ext cx="2267977" cy="6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vid\Dropbox\EnviroTREK\logos for promotion purposes\Logos Misc2\MB Aerospace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3975"/>
            <a:ext cx="3086993" cy="4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for collaboration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Width of network and partnership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Local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Regional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National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Global</a:t>
            </a:r>
          </a:p>
        </p:txBody>
      </p:sp>
    </p:spTree>
    <p:extLst>
      <p:ext uri="{BB962C8B-B14F-4D97-AF65-F5344CB8AC3E}">
        <p14:creationId xmlns:p14="http://schemas.microsoft.com/office/powerpoint/2010/main" val="375332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for collaboration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Mechanisms to identify potential partners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Special Interest Groups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Research entities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Government agencies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Trade Shows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Symposiums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Associations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Literature</a:t>
            </a:r>
          </a:p>
          <a:p>
            <a:endParaRPr lang="en-CA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for collaboration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Considerations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Establishing your network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Sharing a network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Leveraging suppliers and customers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Collaborating with competitors</a:t>
            </a:r>
          </a:p>
          <a:p>
            <a:pPr lvl="2"/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dvantages</a:t>
            </a:r>
          </a:p>
          <a:p>
            <a:pPr lvl="2"/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disadvantages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Time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requirements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Commitments, cash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and in-kind</a:t>
            </a:r>
          </a:p>
          <a:p>
            <a:pPr lvl="1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Mechanics of Partnership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5252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Collaborative agreement needed to cover all aspects of the project – no gaps or assumptions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Defines the 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business arrangement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to co-develop and exploit intellectual property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Develop new technologies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Combine existing technologies 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Exploitation/innovation the key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Built on Intellectual Property sharing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Property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Partners need formal access to both background and foreground technologies for exploitation</a:t>
            </a: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Background Technologies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If fundamental to exploit foreground technology, one partner must grant access to other partners for specific usage, NDA’s common (can be valued during cost sharing negotiations)</a:t>
            </a: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Foreground Technologies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Default is that both parties will own foreground</a:t>
            </a:r>
          </a:p>
          <a:p>
            <a:pPr lvl="2"/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Difficult to build business on co-owned technology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IP agreements can modify this</a:t>
            </a:r>
          </a:p>
          <a:p>
            <a:pPr lvl="2"/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Field of application</a:t>
            </a:r>
          </a:p>
          <a:p>
            <a:pPr lvl="2"/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Geographic area</a:t>
            </a:r>
          </a:p>
          <a:p>
            <a:pPr lvl="2"/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Confidentiality, Sharing and Publication limits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41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Licencing Agreements/Ownership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Many potential collaborations collapse under the weight of the legalities of IP</a:t>
            </a:r>
          </a:p>
          <a:p>
            <a:pPr lvl="1"/>
            <a:r>
              <a:rPr lang="en-CA" i="1" dirty="0" smtClean="0"/>
              <a:t>IP agreement negotiations frequently built around unrealistic hypotheses related to exploitation</a:t>
            </a:r>
          </a:p>
          <a:p>
            <a:r>
              <a:rPr lang="en-CA" b="1" dirty="0" smtClean="0"/>
              <a:t>Fundamental</a:t>
            </a:r>
            <a:r>
              <a:rPr lang="en-CA" dirty="0" smtClean="0"/>
              <a:t>: </a:t>
            </a:r>
            <a:r>
              <a:rPr lang="en-CA" i="1" u="sng" dirty="0" smtClean="0"/>
              <a:t>Ownership</a:t>
            </a:r>
            <a:r>
              <a:rPr lang="en-CA" dirty="0" smtClean="0"/>
              <a:t> of technology is not the issue, </a:t>
            </a:r>
            <a:r>
              <a:rPr lang="en-CA" i="1" u="sng" dirty="0" smtClean="0"/>
              <a:t>access and use </a:t>
            </a:r>
            <a:r>
              <a:rPr lang="en-CA" dirty="0" smtClean="0"/>
              <a:t>is the issue</a:t>
            </a:r>
          </a:p>
          <a:p>
            <a:r>
              <a:rPr lang="en-CA" dirty="0" smtClean="0"/>
              <a:t>Important to agree on method of protecting arising technology:  patent ($), non-disclosure agreements, restricted access, know-how</a:t>
            </a:r>
          </a:p>
        </p:txBody>
      </p:sp>
    </p:spTree>
    <p:extLst>
      <p:ext uri="{BB962C8B-B14F-4D97-AF65-F5344CB8AC3E}">
        <p14:creationId xmlns:p14="http://schemas.microsoft.com/office/powerpoint/2010/main" val="24337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SHARING ARRANGEMENTS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Common to have a variety of partner organizations:  industry, academia, funding agencies, government (including labs)</a:t>
            </a:r>
          </a:p>
          <a:p>
            <a:r>
              <a:rPr lang="en-CA" dirty="0" smtClean="0"/>
              <a:t>All will have policies directing how projects are </a:t>
            </a:r>
            <a:r>
              <a:rPr lang="en-CA" dirty="0" smtClean="0"/>
              <a:t>costed</a:t>
            </a:r>
            <a:r>
              <a:rPr lang="en-CA" dirty="0"/>
              <a:t> </a:t>
            </a:r>
            <a:r>
              <a:rPr lang="en-CA" dirty="0" smtClean="0"/>
              <a:t>– e.g. overhead, capital depreciation, hourly cost structures, equipment usage ….</a:t>
            </a:r>
          </a:p>
          <a:p>
            <a:r>
              <a:rPr lang="en-CA" dirty="0" smtClean="0"/>
              <a:t>External funding agencies have policies directing what can be included in grants applications as well as staking limits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73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SHARING ARRANGEMENTS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Accounting issues add to complications but unlike IP, are rarely a determining factor:  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 smtClean="0"/>
              <a:t>partners and the funding agencies want a good project to proceed</a:t>
            </a:r>
          </a:p>
          <a:p>
            <a:r>
              <a:rPr lang="en-CA" dirty="0" smtClean="0"/>
              <a:t>Important for partners to understand the basis of cost estimation at an early stage</a:t>
            </a:r>
          </a:p>
          <a:p>
            <a:r>
              <a:rPr lang="en-CA" dirty="0" smtClean="0"/>
              <a:t>Templates assist in organizing and detailing costs by providing direction and organization</a:t>
            </a:r>
          </a:p>
          <a:p>
            <a:endParaRPr lang="en-CA" dirty="0" smtClean="0"/>
          </a:p>
          <a:p>
            <a:endParaRPr lang="en-CA" dirty="0" smtClean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0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Agreement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Structure of team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Roles, Responsibilities and Authority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Goals and deliverables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Clarity of purpose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Leadership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Champions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Technical and/or Managerial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73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Project Management role</a:t>
            </a:r>
          </a:p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Responsibility </a:t>
            </a:r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and authority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Budget control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Schedules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Review cycles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Change management and control</a:t>
            </a:r>
          </a:p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Termination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Agreement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20351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C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Issue:  Competitiveness</a:t>
            </a:r>
            <a:endParaRPr lang="en-C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002060"/>
                </a:solidFill>
              </a:rPr>
              <a:t>Aerospace is a global industry with resources and economic success gravitating to those who provide the best technology and product at the most competitive price</a:t>
            </a:r>
          </a:p>
          <a:p>
            <a:r>
              <a:rPr lang="en-CA" dirty="0" smtClean="0">
                <a:solidFill>
                  <a:srgbClr val="002060"/>
                </a:solidFill>
              </a:rPr>
              <a:t>Technology, and the infrastructure to develop, use and capitalize on technology, are the basis of long term economic development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Collaboration key to levering technology investments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05E2F-A979-4C71-95FB-C52736D5CF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Team member locations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Co-located teams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Virtual teams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Hybrid teams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Information access and sharing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Contractual vs collaborative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Meetings and workshops</a:t>
            </a:r>
          </a:p>
          <a:p>
            <a:r>
              <a:rPr lang="en-CA" sz="2800" dirty="0">
                <a:solidFill>
                  <a:schemeClr val="accent1">
                    <a:lumMod val="50000"/>
                  </a:schemeClr>
                </a:solidFill>
              </a:rPr>
              <a:t>The importance of face-to-face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Agreement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4139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</a:t>
            </a:r>
            <a:r>
              <a:rPr lang="en-C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 Management</a:t>
            </a:r>
            <a:endParaRPr lang="en-CA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CA" sz="3000" dirty="0">
                <a:solidFill>
                  <a:schemeClr val="accent1">
                    <a:lumMod val="50000"/>
                  </a:schemeClr>
                </a:solidFill>
              </a:rPr>
              <a:t>are some of the </a:t>
            </a:r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key </a:t>
            </a:r>
            <a:r>
              <a:rPr lang="en-CA" sz="3000" dirty="0">
                <a:solidFill>
                  <a:schemeClr val="accent1">
                    <a:lumMod val="50000"/>
                  </a:schemeClr>
                </a:solidFill>
              </a:rPr>
              <a:t>best practices to managing a successful collaboration?</a:t>
            </a:r>
            <a:endParaRPr lang="en-CA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sz="3000" dirty="0">
                <a:solidFill>
                  <a:schemeClr val="accent1">
                    <a:lumMod val="50000"/>
                  </a:schemeClr>
                </a:solidFill>
              </a:rPr>
              <a:t>What have you seen go right, and go wrong?</a:t>
            </a:r>
          </a:p>
          <a:p>
            <a:pPr marL="0" indent="0">
              <a:buNone/>
            </a:pP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and SUPPORT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Collaboration key to levering technology investments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Collaboration:  two or more partners working towards a common goal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Partners can be industrial, academic, funding, government, private investors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Best business practice: 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Lever your innovation investments through collaboration</a:t>
            </a:r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145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and SUPPORT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Significant funding is available to assist industry in their pursuit of innovation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WD, CARIC, NSERC, IRAP, CRIAQ, CFI, ISTPP, WINN, SDTC, OERD, DRDC, MITACS, BDC, TDP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, SADI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……..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General characteristics: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Terms and conditions focussed on a specific goal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All come with overhead from application process through reporting and perhaps repayment phases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All seeking good projects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and </a:t>
            </a: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Industrial Partners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Self fund their participation, you gain access to results</a:t>
            </a: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Academia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Frequently do not seek cost recovery of their labour, provide low cost access to facilities, can access external funds not available to industry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Academic schedule, IP protection (grad students)</a:t>
            </a: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Government Research Laboratories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Major facilities, potential for collaboration, international linkages, rarely provide funding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Challenge: </a:t>
            </a:r>
            <a:b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</a:t>
            </a:r>
            <a:r>
              <a:rPr lang="en-CA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SUPPORT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Balance compromises  </a:t>
            </a:r>
          </a:p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Scope of Activity </a:t>
            </a:r>
          </a:p>
          <a:p>
            <a:pPr lvl="2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Influenced by Partner goals</a:t>
            </a:r>
          </a:p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Control of Schedule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2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Influenced by Partner priorities</a:t>
            </a:r>
          </a:p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Control Intellectual Property</a:t>
            </a:r>
          </a:p>
          <a:p>
            <a:pPr lvl="2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Influenced by Partner collaboration agreements</a:t>
            </a:r>
          </a:p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Overhead</a:t>
            </a:r>
          </a:p>
          <a:p>
            <a:pPr lvl="2">
              <a:spcBef>
                <a:spcPts val="600"/>
              </a:spcBef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Influenced by Partner requirements (funding agencies)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4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Collaboration Case Studies</a:t>
            </a:r>
            <a:br>
              <a:rPr lang="en-CA" dirty="0" smtClean="0"/>
            </a:br>
            <a:r>
              <a:rPr lang="en-CA" dirty="0" smtClean="0"/>
              <a:t>March 3, 2015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330974"/>
              </p:ext>
            </p:extLst>
          </p:nvPr>
        </p:nvGraphicFramePr>
        <p:xfrm>
          <a:off x="755576" y="1553631"/>
          <a:ext cx="7056784" cy="4519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345"/>
                <a:gridCol w="4385255"/>
                <a:gridCol w="1656184"/>
              </a:tblGrid>
              <a:tr h="189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Time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Topic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Lead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0800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Introductions and Opening Remarks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Wendell Wiebe - Host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(5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0805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Summary </a:t>
                      </a:r>
                      <a:r>
                        <a:rPr lang="en-CA" sz="1600" dirty="0">
                          <a:effectLst/>
                        </a:rPr>
                        <a:t>of Session # 2 – Feb 10, 2015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David Simpson –Moderator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(10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0815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Case Study # 1 – B/E Aerospace and FastAir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B/E Aerospace 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FastAir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(30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0845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and A (Town Hall)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David Simpson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(15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0900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Case Study # 2 – CIC, Cormer, B/E Aerospace, Boeing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B/E Aerospace, CIC, Cormer, Boeing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(30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0930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and A (Town Hall)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David Simpson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(15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0945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Conclusions / Next Steps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David Simpson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(10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0955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Thanks to Attendees / Presenters / Partners &amp; Sponsors, followed by Adjournment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Wendell Wiebe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(5 minutes)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8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Remarks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One a series of 3 workshops related to collaboration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CARIC Workshop organized by the MAA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Collaboration Workshop organized by EnviroTREC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Collaboration Case Studies organized by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MAHRC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Other workshops on dedicated subjects may follow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Objective of these workshops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Foster collaborative activities in Manitoba through better understanding of the opportunities, processes and benefits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Advance Technology Road Map technologies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97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Collaboration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Why collaborate?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Access to technology to advance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business goals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Access </a:t>
            </a: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facilities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Access to Subject Matter Experts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Access to funding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Relationship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building/market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access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Cost sharing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Accelerate developmental schedule </a:t>
            </a:r>
          </a:p>
          <a:p>
            <a:pPr lvl="1"/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............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42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RISK, </a:t>
            </a: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BENEFIT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Appropriate sharing of Risks, Costs and Benefits </a:t>
            </a: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is the basis of </a:t>
            </a: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successful collaborations: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If one partner has a disproportionate share of any one of these parameters, collaborative partnership difficult to manage or in fact, establish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Each partner must evaluate these parameters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their perspective to ensure the risks and costs they carry are commiserate with the benefits they expect to accrue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RISKS?</a:t>
            </a:r>
            <a:endParaRPr lang="en-CA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Not achieving technical goal (self or partners)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Underestimate of time allocation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Loss of a critical resource person/facility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External event changing priorities (self or partners)/Partner 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withdrawal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Goal becomes less valuable 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Schedule slippage, cost increases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………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10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Usual Shared Costs included in estimating the cost of a project include personnel time, facility access time, technology licences, consumables, contracts to third parties, travel, overhead……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Looking at internal costs, Partners need to also consider secondary items such as lost revenue earning productivity, overtime ….</a:t>
            </a:r>
          </a:p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Robust project management imperative to monitor progress and control resources </a:t>
            </a:r>
          </a:p>
        </p:txBody>
      </p:sp>
    </p:spTree>
    <p:extLst>
      <p:ext uri="{BB962C8B-B14F-4D97-AF65-F5344CB8AC3E}">
        <p14:creationId xmlns:p14="http://schemas.microsoft.com/office/powerpoint/2010/main" val="22076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What are your Company’s future products and services in:   5 years? 10 years?</a:t>
            </a:r>
            <a:endParaRPr lang="en-CA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What technologies, skills, capabilities will these require?  What are your gaps?</a:t>
            </a: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for collaboration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0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for collaboration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sz="3000" dirty="0">
                <a:solidFill>
                  <a:schemeClr val="accent1">
                    <a:lumMod val="50000"/>
                  </a:schemeClr>
                </a:solidFill>
              </a:rPr>
              <a:t>Company </a:t>
            </a:r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needs and goals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future </a:t>
            </a:r>
            <a:r>
              <a:rPr lang="en-CA" sz="2600" dirty="0">
                <a:solidFill>
                  <a:schemeClr val="accent1">
                    <a:lumMod val="50000"/>
                  </a:schemeClr>
                </a:solidFill>
              </a:rPr>
              <a:t>products and services</a:t>
            </a:r>
          </a:p>
          <a:p>
            <a:pPr lvl="1"/>
            <a:r>
              <a:rPr lang="en-CA" sz="2600" dirty="0">
                <a:solidFill>
                  <a:schemeClr val="accent1">
                    <a:lumMod val="50000"/>
                  </a:schemeClr>
                </a:solidFill>
              </a:rPr>
              <a:t>Technology and business </a:t>
            </a:r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interests</a:t>
            </a:r>
          </a:p>
          <a:p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Depth of collaboration, Technology Readiness Levels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Academic research, TRL 0-3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Pre-competitive, TRL 4-6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Competitive, TRL 7+</a:t>
            </a:r>
          </a:p>
          <a:p>
            <a:r>
              <a:rPr lang="en-CA" sz="3000" dirty="0" smtClean="0">
                <a:solidFill>
                  <a:schemeClr val="accent1">
                    <a:lumMod val="50000"/>
                  </a:schemeClr>
                </a:solidFill>
              </a:rPr>
              <a:t>Expected outcomes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Knowledge</a:t>
            </a:r>
          </a:p>
          <a:p>
            <a:pPr lvl="1"/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</a:rPr>
              <a:t>Products and services</a:t>
            </a: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1230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Manitoba Aerospace Collaboration Workshop</vt:lpstr>
      <vt:lpstr>The Issue:  Competitiveness</vt:lpstr>
      <vt:lpstr>Opening Remarks</vt:lpstr>
      <vt:lpstr>Benefits of Collaboration</vt:lpstr>
      <vt:lpstr>RISK, COST, BENEFIT</vt:lpstr>
      <vt:lpstr>RISKS?</vt:lpstr>
      <vt:lpstr>COST</vt:lpstr>
      <vt:lpstr>Partners for collaboration</vt:lpstr>
      <vt:lpstr>Partners for collaboration</vt:lpstr>
      <vt:lpstr>Partners for collaboration</vt:lpstr>
      <vt:lpstr>Partners for collaboration</vt:lpstr>
      <vt:lpstr>Partners for collaboration</vt:lpstr>
      <vt:lpstr>Mechanics of Partnership</vt:lpstr>
      <vt:lpstr>Intellectual Property</vt:lpstr>
      <vt:lpstr>Licencing Agreements/Ownership</vt:lpstr>
      <vt:lpstr>COST SHARING ARRANGEMENTS</vt:lpstr>
      <vt:lpstr>COST SHARING ARRANGEMENTS</vt:lpstr>
      <vt:lpstr>Collaboration Agreement Management</vt:lpstr>
      <vt:lpstr>Collaboration Agreement Management</vt:lpstr>
      <vt:lpstr>Collaboration Agreement Management</vt:lpstr>
      <vt:lpstr>Collaboration Agreement Management</vt:lpstr>
      <vt:lpstr>FUNDING and SUPPORT</vt:lpstr>
      <vt:lpstr>FUNDING and SUPPORT</vt:lpstr>
      <vt:lpstr>FUNDING and SUPPORT</vt:lpstr>
      <vt:lpstr>The Challenge:  FUNDING and SUPPORT</vt:lpstr>
      <vt:lpstr>Collaboration Case Studies March 3, 2015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Manitoba Aerospace Collaboration Workshop</dc:title>
  <dc:creator>David</dc:creator>
  <cp:lastModifiedBy>David</cp:lastModifiedBy>
  <cp:revision>43</cp:revision>
  <cp:lastPrinted>2015-01-30T14:49:00Z</cp:lastPrinted>
  <dcterms:created xsi:type="dcterms:W3CDTF">2015-01-26T15:19:23Z</dcterms:created>
  <dcterms:modified xsi:type="dcterms:W3CDTF">2015-02-09T19:55:17Z</dcterms:modified>
</cp:coreProperties>
</file>