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8"/>
  </p:handoutMasterIdLst>
  <p:sldIdLst>
    <p:sldId id="256" r:id="rId2"/>
    <p:sldId id="273" r:id="rId3"/>
    <p:sldId id="257" r:id="rId4"/>
    <p:sldId id="258" r:id="rId5"/>
    <p:sldId id="259" r:id="rId6"/>
    <p:sldId id="261" r:id="rId7"/>
    <p:sldId id="262" r:id="rId8"/>
    <p:sldId id="292" r:id="rId9"/>
    <p:sldId id="293" r:id="rId10"/>
    <p:sldId id="294" r:id="rId11"/>
    <p:sldId id="295" r:id="rId12"/>
    <p:sldId id="296" r:id="rId13"/>
    <p:sldId id="265" r:id="rId14"/>
    <p:sldId id="266" r:id="rId15"/>
    <p:sldId id="267" r:id="rId16"/>
    <p:sldId id="268" r:id="rId17"/>
    <p:sldId id="269" r:id="rId18"/>
    <p:sldId id="297" r:id="rId19"/>
    <p:sldId id="298" r:id="rId20"/>
    <p:sldId id="299" r:id="rId21"/>
    <p:sldId id="300" r:id="rId22"/>
    <p:sldId id="272" r:id="rId23"/>
    <p:sldId id="270" r:id="rId24"/>
    <p:sldId id="271" r:id="rId25"/>
    <p:sldId id="274" r:id="rId26"/>
    <p:sldId id="281" r:id="rId27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184626-CCFD-4956-A631-ACCBD1E0B78F}" type="datetimeFigureOut">
              <a:rPr lang="en-CA" smtClean="0"/>
              <a:t>09/02/2015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82F041-9FA4-4BF6-92D4-566B7E00E60E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780528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8F5C-A362-4E7A-B96C-DD1EEE5832C9}" type="datetimeFigureOut">
              <a:rPr lang="en-CA" smtClean="0"/>
              <a:t>09/02/2015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34394-1DB2-4658-9B1F-8CFC51B1C007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08727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8F5C-A362-4E7A-B96C-DD1EEE5832C9}" type="datetimeFigureOut">
              <a:rPr lang="en-CA" smtClean="0"/>
              <a:t>09/02/2015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34394-1DB2-4658-9B1F-8CFC51B1C007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8073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8F5C-A362-4E7A-B96C-DD1EEE5832C9}" type="datetimeFigureOut">
              <a:rPr lang="en-CA" smtClean="0"/>
              <a:t>09/02/2015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34394-1DB2-4658-9B1F-8CFC51B1C007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32404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8F5C-A362-4E7A-B96C-DD1EEE5832C9}" type="datetimeFigureOut">
              <a:rPr lang="en-CA" smtClean="0"/>
              <a:t>09/02/2015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34394-1DB2-4658-9B1F-8CFC51B1C007}" type="slidenum">
              <a:rPr lang="en-CA" smtClean="0"/>
              <a:t>‹#›</a:t>
            </a:fld>
            <a:endParaRPr lang="en-CA" dirty="0"/>
          </a:p>
        </p:txBody>
      </p:sp>
      <p:pic>
        <p:nvPicPr>
          <p:cNvPr id="7" name="Picture 6" descr="EnviroTREC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6165304"/>
            <a:ext cx="2361232" cy="69269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6283462"/>
            <a:ext cx="2281436" cy="45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334875"/>
            <a:ext cx="2582937" cy="3534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87116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8F5C-A362-4E7A-B96C-DD1EEE5832C9}" type="datetimeFigureOut">
              <a:rPr lang="en-CA" smtClean="0"/>
              <a:t>09/02/2015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34394-1DB2-4658-9B1F-8CFC51B1C007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17401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8F5C-A362-4E7A-B96C-DD1EEE5832C9}" type="datetimeFigureOut">
              <a:rPr lang="en-CA" smtClean="0"/>
              <a:t>09/02/2015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34394-1DB2-4658-9B1F-8CFC51B1C007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97280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8F5C-A362-4E7A-B96C-DD1EEE5832C9}" type="datetimeFigureOut">
              <a:rPr lang="en-CA" smtClean="0"/>
              <a:t>09/02/2015</a:t>
            </a:fld>
            <a:endParaRPr lang="en-C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34394-1DB2-4658-9B1F-8CFC51B1C007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72264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8F5C-A362-4E7A-B96C-DD1EEE5832C9}" type="datetimeFigureOut">
              <a:rPr lang="en-CA" smtClean="0"/>
              <a:t>09/02/2015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34394-1DB2-4658-9B1F-8CFC51B1C007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48569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8F5C-A362-4E7A-B96C-DD1EEE5832C9}" type="datetimeFigureOut">
              <a:rPr lang="en-CA" smtClean="0"/>
              <a:t>09/02/2015</a:t>
            </a:fld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34394-1DB2-4658-9B1F-8CFC51B1C007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34443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8F5C-A362-4E7A-B96C-DD1EEE5832C9}" type="datetimeFigureOut">
              <a:rPr lang="en-CA" smtClean="0"/>
              <a:t>09/02/2015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34394-1DB2-4658-9B1F-8CFC51B1C007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54161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8F5C-A362-4E7A-B96C-DD1EEE5832C9}" type="datetimeFigureOut">
              <a:rPr lang="en-CA" smtClean="0"/>
              <a:t>09/02/2015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34394-1DB2-4658-9B1F-8CFC51B1C007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25125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D8F5C-A362-4E7A-B96C-DD1EEE5832C9}" type="datetimeFigureOut">
              <a:rPr lang="en-CA" smtClean="0"/>
              <a:t>09/02/2015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A34394-1DB2-4658-9B1F-8CFC51B1C007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1479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if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Manitoba Aerospace Collaboration Workshop</a:t>
            </a:r>
            <a:endParaRPr lang="en-CA" b="1" i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b="1" dirty="0" smtClean="0">
                <a:solidFill>
                  <a:schemeClr val="accent1">
                    <a:lumMod val="50000"/>
                  </a:schemeClr>
                </a:solidFill>
              </a:rPr>
              <a:t>David </a:t>
            </a:r>
            <a:r>
              <a:rPr lang="en-CA" b="1" dirty="0" smtClean="0">
                <a:solidFill>
                  <a:schemeClr val="accent1">
                    <a:lumMod val="50000"/>
                  </a:schemeClr>
                </a:solidFill>
              </a:rPr>
              <a:t>Simpson, EnviroTREC</a:t>
            </a:r>
            <a:endParaRPr lang="en-CA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CA" b="1" dirty="0" smtClean="0">
                <a:solidFill>
                  <a:schemeClr val="accent1">
                    <a:lumMod val="50000"/>
                  </a:schemeClr>
                </a:solidFill>
              </a:rPr>
              <a:t>Gene </a:t>
            </a:r>
            <a:r>
              <a:rPr lang="en-CA" b="1" dirty="0" smtClean="0">
                <a:solidFill>
                  <a:schemeClr val="accent1">
                    <a:lumMod val="50000"/>
                  </a:schemeClr>
                </a:solidFill>
              </a:rPr>
              <a:t>Manchur, CIC</a:t>
            </a:r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en-CA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CA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026" name="Picture 2" descr="C:\Users\David\Dropbox\EnviroTREK\logos for promotion purposes\Logos Misc2\CIC 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6083975"/>
            <a:ext cx="2490541" cy="499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David\Dropbox\EnviroTREK\logos for promotion purposes\Logos Misc2\EnviroTREC LOGO.t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6021768"/>
            <a:ext cx="2267977" cy="623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David\Dropbox\EnviroTREK\logos for promotion purposes\Logos Misc2\MB Aerospace logo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083975"/>
            <a:ext cx="3086993" cy="422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3281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Partners for collaboration</a:t>
            </a:r>
            <a:endParaRPr lang="en-CA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n-CA" sz="2800" dirty="0" smtClean="0">
                <a:solidFill>
                  <a:schemeClr val="accent1">
                    <a:lumMod val="50000"/>
                  </a:schemeClr>
                </a:solidFill>
              </a:rPr>
              <a:t>Width of network and partnership</a:t>
            </a:r>
          </a:p>
          <a:p>
            <a:pPr lvl="1"/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Local</a:t>
            </a:r>
          </a:p>
          <a:p>
            <a:pPr lvl="1"/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Regional</a:t>
            </a:r>
          </a:p>
          <a:p>
            <a:pPr lvl="1"/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National</a:t>
            </a:r>
          </a:p>
          <a:p>
            <a:pPr lvl="1"/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Global</a:t>
            </a:r>
          </a:p>
        </p:txBody>
      </p:sp>
    </p:spTree>
    <p:extLst>
      <p:ext uri="{BB962C8B-B14F-4D97-AF65-F5344CB8AC3E}">
        <p14:creationId xmlns:p14="http://schemas.microsoft.com/office/powerpoint/2010/main" val="3753323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Partners for collaboration</a:t>
            </a:r>
            <a:endParaRPr lang="en-CA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n-CA" sz="2800" dirty="0" smtClean="0">
                <a:solidFill>
                  <a:schemeClr val="accent1">
                    <a:lumMod val="50000"/>
                  </a:schemeClr>
                </a:solidFill>
              </a:rPr>
              <a:t>Mechanisms to identify potential partners</a:t>
            </a:r>
          </a:p>
          <a:p>
            <a:pPr lvl="1"/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Special Interest Groups</a:t>
            </a:r>
          </a:p>
          <a:p>
            <a:pPr lvl="1"/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Research entities</a:t>
            </a:r>
          </a:p>
          <a:p>
            <a:pPr lvl="1"/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Government agencies</a:t>
            </a:r>
          </a:p>
          <a:p>
            <a:pPr lvl="1"/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Trade Shows</a:t>
            </a:r>
          </a:p>
          <a:p>
            <a:pPr lvl="1"/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Symposiums</a:t>
            </a:r>
          </a:p>
          <a:p>
            <a:pPr lvl="1"/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Associations</a:t>
            </a:r>
          </a:p>
          <a:p>
            <a:pPr lvl="1"/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Literature</a:t>
            </a:r>
          </a:p>
          <a:p>
            <a:endParaRPr lang="en-CA" sz="28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CA" sz="28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CA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6048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Partners for collaboration</a:t>
            </a:r>
            <a:endParaRPr lang="en-CA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Autofit/>
          </a:bodyPr>
          <a:lstStyle/>
          <a:p>
            <a:r>
              <a:rPr lang="en-CA" sz="2800" dirty="0" smtClean="0">
                <a:solidFill>
                  <a:schemeClr val="accent1">
                    <a:lumMod val="50000"/>
                  </a:schemeClr>
                </a:solidFill>
              </a:rPr>
              <a:t>Considerations</a:t>
            </a:r>
          </a:p>
          <a:p>
            <a:pPr lvl="1"/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Establishing your network</a:t>
            </a:r>
          </a:p>
          <a:p>
            <a:pPr lvl="1"/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Sharing a network</a:t>
            </a:r>
          </a:p>
          <a:p>
            <a:pPr lvl="1"/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Leveraging suppliers and customers</a:t>
            </a:r>
          </a:p>
          <a:p>
            <a:pPr lvl="1"/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Collaborating with competitors</a:t>
            </a:r>
          </a:p>
          <a:p>
            <a:pPr lvl="2"/>
            <a:r>
              <a:rPr lang="en-CA" sz="2800" dirty="0">
                <a:solidFill>
                  <a:schemeClr val="accent1">
                    <a:lumMod val="50000"/>
                  </a:schemeClr>
                </a:solidFill>
              </a:rPr>
              <a:t>a</a:t>
            </a:r>
            <a:r>
              <a:rPr lang="en-CA" sz="2800" dirty="0" smtClean="0">
                <a:solidFill>
                  <a:schemeClr val="accent1">
                    <a:lumMod val="50000"/>
                  </a:schemeClr>
                </a:solidFill>
              </a:rPr>
              <a:t>dvantages</a:t>
            </a:r>
          </a:p>
          <a:p>
            <a:pPr lvl="2"/>
            <a:r>
              <a:rPr lang="en-CA" sz="2800" dirty="0" smtClean="0">
                <a:solidFill>
                  <a:schemeClr val="accent1">
                    <a:lumMod val="50000"/>
                  </a:schemeClr>
                </a:solidFill>
              </a:rPr>
              <a:t>disadvantages</a:t>
            </a:r>
          </a:p>
          <a:p>
            <a:pPr lvl="1"/>
            <a:r>
              <a:rPr lang="en-CA" dirty="0">
                <a:solidFill>
                  <a:schemeClr val="accent1">
                    <a:lumMod val="50000"/>
                  </a:schemeClr>
                </a:solidFill>
              </a:rPr>
              <a:t>Time </a:t>
            </a:r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requirements</a:t>
            </a:r>
          </a:p>
          <a:p>
            <a:pPr lvl="1"/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Commitments, cash</a:t>
            </a:r>
            <a:r>
              <a:rPr lang="en-CA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and in-kind</a:t>
            </a:r>
          </a:p>
          <a:p>
            <a:pPr lvl="1"/>
            <a:endParaRPr lang="en-CA" dirty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CA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CA" sz="28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CA" sz="28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CA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7867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Mechanics of Partnership</a:t>
            </a:r>
            <a:endParaRPr lang="en-CA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752528"/>
          </a:xfrm>
        </p:spPr>
        <p:txBody>
          <a:bodyPr>
            <a:normAutofit/>
          </a:bodyPr>
          <a:lstStyle/>
          <a:p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Collaborative agreement needed to cover all aspects of the project – no gaps or assumptions</a:t>
            </a:r>
          </a:p>
          <a:p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Defines the </a:t>
            </a:r>
            <a:r>
              <a:rPr lang="en-CA" b="1" dirty="0" smtClean="0">
                <a:solidFill>
                  <a:schemeClr val="accent1">
                    <a:lumMod val="50000"/>
                  </a:schemeClr>
                </a:solidFill>
              </a:rPr>
              <a:t>business arrangement </a:t>
            </a:r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to co-develop and exploit intellectual property</a:t>
            </a:r>
          </a:p>
          <a:p>
            <a:pPr lvl="1"/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Develop new technologies</a:t>
            </a:r>
          </a:p>
          <a:p>
            <a:pPr lvl="1"/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Combine existing technologies </a:t>
            </a:r>
          </a:p>
          <a:p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Exploitation/innovation the key</a:t>
            </a:r>
          </a:p>
          <a:p>
            <a:pPr lvl="1"/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Built on Intellectual Property sharing</a:t>
            </a:r>
            <a:endParaRPr lang="en-CA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9198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Intellectual Property</a:t>
            </a:r>
            <a:endParaRPr lang="en-CA" b="1" i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 fontScale="85000" lnSpcReduction="20000"/>
          </a:bodyPr>
          <a:lstStyle/>
          <a:p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Partners need formal access to both background and foreground technologies for exploitation</a:t>
            </a:r>
          </a:p>
          <a:p>
            <a:r>
              <a:rPr lang="en-CA" b="1" dirty="0" smtClean="0">
                <a:solidFill>
                  <a:schemeClr val="accent1">
                    <a:lumMod val="50000"/>
                  </a:schemeClr>
                </a:solidFill>
              </a:rPr>
              <a:t>Background Technologies</a:t>
            </a:r>
          </a:p>
          <a:p>
            <a:pPr lvl="1"/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If fundamental to exploit foreground technology, one partner must grant access to other partners for specific usage, NDA’s common (can be valued during cost sharing negotiations)</a:t>
            </a:r>
          </a:p>
          <a:p>
            <a:r>
              <a:rPr lang="en-CA" b="1" dirty="0" smtClean="0">
                <a:solidFill>
                  <a:schemeClr val="accent1">
                    <a:lumMod val="50000"/>
                  </a:schemeClr>
                </a:solidFill>
              </a:rPr>
              <a:t>Foreground Technologies</a:t>
            </a:r>
          </a:p>
          <a:p>
            <a:pPr lvl="1"/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Default is that both parties will own foreground</a:t>
            </a:r>
          </a:p>
          <a:p>
            <a:pPr lvl="2"/>
            <a:r>
              <a:rPr lang="en-CA" sz="2800" dirty="0" smtClean="0">
                <a:solidFill>
                  <a:schemeClr val="accent1">
                    <a:lumMod val="50000"/>
                  </a:schemeClr>
                </a:solidFill>
              </a:rPr>
              <a:t>Difficult to build business on co-owned technology</a:t>
            </a:r>
          </a:p>
          <a:p>
            <a:pPr lvl="1"/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IP agreements can modify this</a:t>
            </a:r>
          </a:p>
          <a:p>
            <a:pPr lvl="2"/>
            <a:r>
              <a:rPr lang="en-CA" sz="2800" dirty="0" smtClean="0">
                <a:solidFill>
                  <a:schemeClr val="accent1">
                    <a:lumMod val="50000"/>
                  </a:schemeClr>
                </a:solidFill>
              </a:rPr>
              <a:t>Field of application</a:t>
            </a:r>
          </a:p>
          <a:p>
            <a:pPr lvl="2"/>
            <a:r>
              <a:rPr lang="en-CA" sz="2800" dirty="0" smtClean="0">
                <a:solidFill>
                  <a:schemeClr val="accent1">
                    <a:lumMod val="50000"/>
                  </a:schemeClr>
                </a:solidFill>
              </a:rPr>
              <a:t>Geographic area</a:t>
            </a:r>
          </a:p>
          <a:p>
            <a:pPr lvl="2"/>
            <a:r>
              <a:rPr lang="en-CA" sz="2800" dirty="0" smtClean="0">
                <a:solidFill>
                  <a:schemeClr val="accent1">
                    <a:lumMod val="50000"/>
                  </a:schemeClr>
                </a:solidFill>
              </a:rPr>
              <a:t>Confidentiality, Sharing and Publication limits</a:t>
            </a:r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54160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Licencing Agreements/Ownership</a:t>
            </a:r>
            <a:endParaRPr lang="en-CA" b="1" i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 smtClean="0"/>
              <a:t>Many potential collaborations collapse under the weight of the legalities of IP</a:t>
            </a:r>
          </a:p>
          <a:p>
            <a:pPr lvl="1"/>
            <a:r>
              <a:rPr lang="en-CA" i="1" dirty="0" smtClean="0"/>
              <a:t>IP agreement negotiations frequently built around unrealistic hypotheses related to exploitation</a:t>
            </a:r>
          </a:p>
          <a:p>
            <a:r>
              <a:rPr lang="en-CA" b="1" dirty="0" smtClean="0"/>
              <a:t>Fundamental</a:t>
            </a:r>
            <a:r>
              <a:rPr lang="en-CA" dirty="0" smtClean="0"/>
              <a:t>: </a:t>
            </a:r>
            <a:r>
              <a:rPr lang="en-CA" i="1" u="sng" dirty="0" smtClean="0"/>
              <a:t>Ownership</a:t>
            </a:r>
            <a:r>
              <a:rPr lang="en-CA" dirty="0" smtClean="0"/>
              <a:t> of technology is not the issue, </a:t>
            </a:r>
            <a:r>
              <a:rPr lang="en-CA" i="1" u="sng" dirty="0" smtClean="0"/>
              <a:t>access and use </a:t>
            </a:r>
            <a:r>
              <a:rPr lang="en-CA" dirty="0" smtClean="0"/>
              <a:t>is the issue</a:t>
            </a:r>
          </a:p>
          <a:p>
            <a:r>
              <a:rPr lang="en-CA" dirty="0" smtClean="0"/>
              <a:t>Important to agree on method of protecting arising technology:  patent ($), non-disclosure agreements, restricted access, know-how</a:t>
            </a:r>
          </a:p>
        </p:txBody>
      </p:sp>
    </p:spTree>
    <p:extLst>
      <p:ext uri="{BB962C8B-B14F-4D97-AF65-F5344CB8AC3E}">
        <p14:creationId xmlns:p14="http://schemas.microsoft.com/office/powerpoint/2010/main" val="2433711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COST SHARING ARRANGEMENTS</a:t>
            </a:r>
            <a:endParaRPr lang="en-CA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 smtClean="0"/>
              <a:t>Common to have a variety of partner organizations:  industry, academia, funding agencies, government (including labs)</a:t>
            </a:r>
          </a:p>
          <a:p>
            <a:r>
              <a:rPr lang="en-CA" dirty="0" smtClean="0"/>
              <a:t>All will have policies directing how projects are </a:t>
            </a:r>
            <a:r>
              <a:rPr lang="en-CA" dirty="0" smtClean="0"/>
              <a:t>costed</a:t>
            </a:r>
            <a:r>
              <a:rPr lang="en-CA" dirty="0"/>
              <a:t> </a:t>
            </a:r>
            <a:r>
              <a:rPr lang="en-CA" dirty="0" smtClean="0"/>
              <a:t>– e.g. overhead, capital depreciation, hourly cost structures, equipment usage ….</a:t>
            </a:r>
          </a:p>
          <a:p>
            <a:r>
              <a:rPr lang="en-CA" dirty="0" smtClean="0"/>
              <a:t>External funding agencies have policies directing what can be included in grants applications as well as staking limits</a:t>
            </a:r>
          </a:p>
          <a:p>
            <a:pPr marL="457200" lvl="1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57326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COST SHARING ARRANGEMENTS</a:t>
            </a:r>
            <a:endParaRPr lang="en-CA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Accounting issues add to complications but unlike IP, are rarely a determining factor:  </a:t>
            </a:r>
          </a:p>
          <a:p>
            <a:pPr lvl="1"/>
            <a:r>
              <a:rPr lang="en-CA" dirty="0"/>
              <a:t>T</a:t>
            </a:r>
            <a:r>
              <a:rPr lang="en-CA" dirty="0" smtClean="0"/>
              <a:t>he </a:t>
            </a:r>
            <a:r>
              <a:rPr lang="en-CA" dirty="0" smtClean="0"/>
              <a:t>partners and the funding agencies want a good project to proceed</a:t>
            </a:r>
          </a:p>
          <a:p>
            <a:r>
              <a:rPr lang="en-CA" dirty="0" smtClean="0"/>
              <a:t>Important for partners to understand the basis of cost estimation at an early stage</a:t>
            </a:r>
          </a:p>
          <a:p>
            <a:r>
              <a:rPr lang="en-CA" dirty="0" smtClean="0"/>
              <a:t>Templates assist in organizing and detailing costs by providing direction and organization</a:t>
            </a:r>
          </a:p>
          <a:p>
            <a:endParaRPr lang="en-CA" dirty="0" smtClean="0"/>
          </a:p>
          <a:p>
            <a:endParaRPr lang="en-CA" dirty="0" smtClean="0"/>
          </a:p>
          <a:p>
            <a:pPr marL="457200" lvl="1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77041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txBody>
          <a:bodyPr>
            <a:noAutofit/>
          </a:bodyPr>
          <a:lstStyle/>
          <a:p>
            <a:r>
              <a:rPr lang="en-CA" sz="4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Collaboration Agreement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2800" dirty="0">
                <a:solidFill>
                  <a:schemeClr val="accent1">
                    <a:lumMod val="50000"/>
                  </a:schemeClr>
                </a:solidFill>
              </a:rPr>
              <a:t>Structure of team</a:t>
            </a:r>
          </a:p>
          <a:p>
            <a:r>
              <a:rPr lang="en-CA" sz="2800" dirty="0">
                <a:solidFill>
                  <a:schemeClr val="accent1">
                    <a:lumMod val="50000"/>
                  </a:schemeClr>
                </a:solidFill>
              </a:rPr>
              <a:t>Roles, Responsibilities and Authority</a:t>
            </a:r>
          </a:p>
          <a:p>
            <a:r>
              <a:rPr lang="en-CA" sz="2800" dirty="0">
                <a:solidFill>
                  <a:schemeClr val="accent1">
                    <a:lumMod val="50000"/>
                  </a:schemeClr>
                </a:solidFill>
              </a:rPr>
              <a:t>Goals and deliverables</a:t>
            </a:r>
          </a:p>
          <a:p>
            <a:r>
              <a:rPr lang="en-CA" sz="2800" dirty="0">
                <a:solidFill>
                  <a:schemeClr val="accent1">
                    <a:lumMod val="50000"/>
                  </a:schemeClr>
                </a:solidFill>
              </a:rPr>
              <a:t>Clarity of purpose</a:t>
            </a:r>
          </a:p>
          <a:p>
            <a:r>
              <a:rPr lang="en-CA" sz="2800" dirty="0">
                <a:solidFill>
                  <a:schemeClr val="accent1">
                    <a:lumMod val="50000"/>
                  </a:schemeClr>
                </a:solidFill>
              </a:rPr>
              <a:t>Leadership</a:t>
            </a:r>
          </a:p>
          <a:p>
            <a:r>
              <a:rPr lang="en-CA" sz="2800" dirty="0">
                <a:solidFill>
                  <a:schemeClr val="accent1">
                    <a:lumMod val="50000"/>
                  </a:schemeClr>
                </a:solidFill>
              </a:rPr>
              <a:t>Champions</a:t>
            </a:r>
          </a:p>
          <a:p>
            <a:pPr lvl="1"/>
            <a:r>
              <a:rPr lang="en-CA" dirty="0">
                <a:solidFill>
                  <a:schemeClr val="accent1">
                    <a:lumMod val="50000"/>
                  </a:schemeClr>
                </a:solidFill>
              </a:rPr>
              <a:t>Technical and/or Managerial</a:t>
            </a:r>
          </a:p>
          <a:p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3277737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2800" dirty="0">
                <a:solidFill>
                  <a:schemeClr val="accent1">
                    <a:lumMod val="50000"/>
                  </a:schemeClr>
                </a:solidFill>
              </a:rPr>
              <a:t>Project Management role</a:t>
            </a:r>
          </a:p>
          <a:p>
            <a:r>
              <a:rPr lang="en-CA" sz="2800" dirty="0" smtClean="0">
                <a:solidFill>
                  <a:schemeClr val="accent1">
                    <a:lumMod val="50000"/>
                  </a:schemeClr>
                </a:solidFill>
              </a:rPr>
              <a:t>Responsibility </a:t>
            </a:r>
            <a:r>
              <a:rPr lang="en-CA" sz="2800" dirty="0">
                <a:solidFill>
                  <a:schemeClr val="accent1">
                    <a:lumMod val="50000"/>
                  </a:schemeClr>
                </a:solidFill>
              </a:rPr>
              <a:t>and authority</a:t>
            </a:r>
          </a:p>
          <a:p>
            <a:r>
              <a:rPr lang="en-CA" sz="2800" dirty="0">
                <a:solidFill>
                  <a:schemeClr val="accent1">
                    <a:lumMod val="50000"/>
                  </a:schemeClr>
                </a:solidFill>
              </a:rPr>
              <a:t>Budget control</a:t>
            </a:r>
          </a:p>
          <a:p>
            <a:r>
              <a:rPr lang="en-CA" sz="2800" dirty="0">
                <a:solidFill>
                  <a:schemeClr val="accent1">
                    <a:lumMod val="50000"/>
                  </a:schemeClr>
                </a:solidFill>
              </a:rPr>
              <a:t>Schedules</a:t>
            </a:r>
          </a:p>
          <a:p>
            <a:r>
              <a:rPr lang="en-CA" sz="2800" dirty="0">
                <a:solidFill>
                  <a:schemeClr val="accent1">
                    <a:lumMod val="50000"/>
                  </a:schemeClr>
                </a:solidFill>
              </a:rPr>
              <a:t>Review cycles</a:t>
            </a:r>
          </a:p>
          <a:p>
            <a:r>
              <a:rPr lang="en-CA" sz="2800" dirty="0">
                <a:solidFill>
                  <a:schemeClr val="accent1">
                    <a:lumMod val="50000"/>
                  </a:schemeClr>
                </a:solidFill>
              </a:rPr>
              <a:t>Change management and control</a:t>
            </a:r>
          </a:p>
          <a:p>
            <a:r>
              <a:rPr lang="en-CA" sz="2800" dirty="0" smtClean="0">
                <a:solidFill>
                  <a:schemeClr val="accent1">
                    <a:lumMod val="50000"/>
                  </a:schemeClr>
                </a:solidFill>
              </a:rPr>
              <a:t>Termination</a:t>
            </a:r>
            <a:endParaRPr lang="en-CA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txBody>
          <a:bodyPr>
            <a:noAutofit/>
          </a:bodyPr>
          <a:lstStyle/>
          <a:p>
            <a:r>
              <a:rPr lang="en-CA" sz="4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Collaboration Agreement Management</a:t>
            </a:r>
          </a:p>
        </p:txBody>
      </p:sp>
    </p:spTree>
    <p:extLst>
      <p:ext uri="{BB962C8B-B14F-4D97-AF65-F5344CB8AC3E}">
        <p14:creationId xmlns:p14="http://schemas.microsoft.com/office/powerpoint/2010/main" val="2035109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i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en-CA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Issue:  Competitiveness</a:t>
            </a:r>
            <a:endParaRPr lang="en-CA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 smtClean="0">
                <a:solidFill>
                  <a:srgbClr val="002060"/>
                </a:solidFill>
              </a:rPr>
              <a:t>Aerospace is a global industry with resources and economic success gravitating to those who provide the best technology and product at the most competitive price</a:t>
            </a:r>
          </a:p>
          <a:p>
            <a:r>
              <a:rPr lang="en-CA" dirty="0" smtClean="0">
                <a:solidFill>
                  <a:srgbClr val="002060"/>
                </a:solidFill>
              </a:rPr>
              <a:t>Technology, and the infrastructure to develop, use and capitalize on technology, are the basis of long term economic development</a:t>
            </a:r>
          </a:p>
          <a:p>
            <a:r>
              <a:rPr lang="en-CA" b="1" dirty="0" smtClean="0">
                <a:solidFill>
                  <a:srgbClr val="002060"/>
                </a:solidFill>
              </a:rPr>
              <a:t>Collaboration key to levering technology investments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405E2F-A979-4C71-95FB-C52736D5CF1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6521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z="2800" dirty="0">
                <a:solidFill>
                  <a:schemeClr val="accent1">
                    <a:lumMod val="50000"/>
                  </a:schemeClr>
                </a:solidFill>
              </a:rPr>
              <a:t>Team member locations</a:t>
            </a:r>
          </a:p>
          <a:p>
            <a:pPr lvl="1"/>
            <a:r>
              <a:rPr lang="en-CA" dirty="0">
                <a:solidFill>
                  <a:schemeClr val="accent1">
                    <a:lumMod val="50000"/>
                  </a:schemeClr>
                </a:solidFill>
              </a:rPr>
              <a:t>Co-located teams</a:t>
            </a:r>
          </a:p>
          <a:p>
            <a:pPr lvl="1"/>
            <a:r>
              <a:rPr lang="en-CA" dirty="0">
                <a:solidFill>
                  <a:schemeClr val="accent1">
                    <a:lumMod val="50000"/>
                  </a:schemeClr>
                </a:solidFill>
              </a:rPr>
              <a:t>Virtual teams</a:t>
            </a:r>
          </a:p>
          <a:p>
            <a:pPr lvl="1"/>
            <a:r>
              <a:rPr lang="en-CA" dirty="0">
                <a:solidFill>
                  <a:schemeClr val="accent1">
                    <a:lumMod val="50000"/>
                  </a:schemeClr>
                </a:solidFill>
              </a:rPr>
              <a:t>Hybrid teams</a:t>
            </a:r>
          </a:p>
          <a:p>
            <a:r>
              <a:rPr lang="en-CA" sz="2800" dirty="0">
                <a:solidFill>
                  <a:schemeClr val="accent1">
                    <a:lumMod val="50000"/>
                  </a:schemeClr>
                </a:solidFill>
              </a:rPr>
              <a:t>Information access and sharing</a:t>
            </a:r>
          </a:p>
          <a:p>
            <a:r>
              <a:rPr lang="en-CA" sz="2800" dirty="0">
                <a:solidFill>
                  <a:schemeClr val="accent1">
                    <a:lumMod val="50000"/>
                  </a:schemeClr>
                </a:solidFill>
              </a:rPr>
              <a:t>Contractual vs collaborative</a:t>
            </a:r>
          </a:p>
          <a:p>
            <a:r>
              <a:rPr lang="en-CA" sz="2800" dirty="0">
                <a:solidFill>
                  <a:schemeClr val="accent1">
                    <a:lumMod val="50000"/>
                  </a:schemeClr>
                </a:solidFill>
              </a:rPr>
              <a:t>Meetings and workshops</a:t>
            </a:r>
          </a:p>
          <a:p>
            <a:r>
              <a:rPr lang="en-CA" sz="2800" dirty="0">
                <a:solidFill>
                  <a:schemeClr val="accent1">
                    <a:lumMod val="50000"/>
                  </a:schemeClr>
                </a:solidFill>
              </a:rPr>
              <a:t>The importance of face-to-face</a:t>
            </a:r>
          </a:p>
          <a:p>
            <a:endParaRPr lang="en-CA" dirty="0" smtClean="0"/>
          </a:p>
          <a:p>
            <a:endParaRPr lang="en-CA" dirty="0" smtClean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txBody>
          <a:bodyPr>
            <a:noAutofit/>
          </a:bodyPr>
          <a:lstStyle/>
          <a:p>
            <a:r>
              <a:rPr lang="en-CA" sz="4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Collaboration Agreement Management</a:t>
            </a:r>
          </a:p>
        </p:txBody>
      </p:sp>
    </p:spTree>
    <p:extLst>
      <p:ext uri="{BB962C8B-B14F-4D97-AF65-F5344CB8AC3E}">
        <p14:creationId xmlns:p14="http://schemas.microsoft.com/office/powerpoint/2010/main" val="413910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A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Collaboration </a:t>
            </a:r>
            <a:r>
              <a:rPr lang="en-CA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Agreement Management</a:t>
            </a:r>
            <a:endParaRPr lang="en-CA" sz="3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279301"/>
            <a:ext cx="8229600" cy="4525963"/>
          </a:xfrm>
        </p:spPr>
        <p:txBody>
          <a:bodyPr>
            <a:normAutofit/>
          </a:bodyPr>
          <a:lstStyle/>
          <a:p>
            <a:r>
              <a:rPr lang="en-CA" sz="3000" dirty="0" smtClean="0">
                <a:solidFill>
                  <a:schemeClr val="accent1">
                    <a:lumMod val="50000"/>
                  </a:schemeClr>
                </a:solidFill>
              </a:rPr>
              <a:t>What </a:t>
            </a:r>
            <a:r>
              <a:rPr lang="en-CA" sz="3000" dirty="0">
                <a:solidFill>
                  <a:schemeClr val="accent1">
                    <a:lumMod val="50000"/>
                  </a:schemeClr>
                </a:solidFill>
              </a:rPr>
              <a:t>are some of the </a:t>
            </a:r>
            <a:r>
              <a:rPr lang="en-CA" sz="3000" dirty="0" smtClean="0">
                <a:solidFill>
                  <a:schemeClr val="accent1">
                    <a:lumMod val="50000"/>
                  </a:schemeClr>
                </a:solidFill>
              </a:rPr>
              <a:t>key </a:t>
            </a:r>
            <a:r>
              <a:rPr lang="en-CA" sz="3000" dirty="0">
                <a:solidFill>
                  <a:schemeClr val="accent1">
                    <a:lumMod val="50000"/>
                  </a:schemeClr>
                </a:solidFill>
              </a:rPr>
              <a:t>best practices to managing a successful collaboration?</a:t>
            </a:r>
            <a:endParaRPr lang="en-CA" sz="26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CA" sz="30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CA" sz="26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CA" sz="26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CA" sz="3000" dirty="0">
                <a:solidFill>
                  <a:schemeClr val="accent1">
                    <a:lumMod val="50000"/>
                  </a:schemeClr>
                </a:solidFill>
              </a:rPr>
              <a:t>What have you seen go right, and go wrong?</a:t>
            </a:r>
          </a:p>
          <a:p>
            <a:pPr marL="0" indent="0">
              <a:buNone/>
            </a:pPr>
            <a:endParaRPr lang="en-CA" sz="30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3892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FUNDING and SUPPORT</a:t>
            </a:r>
            <a:endParaRPr lang="en-CA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>
                <a:solidFill>
                  <a:schemeClr val="accent1">
                    <a:lumMod val="50000"/>
                  </a:schemeClr>
                </a:solidFill>
              </a:rPr>
              <a:t>Collaboration key to levering technology investments</a:t>
            </a:r>
          </a:p>
          <a:p>
            <a:pPr lvl="1"/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Collaboration:  two or more partners working towards a common goal</a:t>
            </a:r>
          </a:p>
          <a:p>
            <a:pPr lvl="1"/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Partners can be industrial, academic, funding, government, private investors</a:t>
            </a:r>
          </a:p>
          <a:p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Best business practice:  </a:t>
            </a:r>
            <a:endParaRPr lang="en-CA" dirty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Lever your innovation investments through collaboration</a:t>
            </a:r>
          </a:p>
          <a:p>
            <a:pPr marL="457200" lvl="1" indent="0">
              <a:buNone/>
            </a:pP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1414554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FUNDING and SUPPORT</a:t>
            </a:r>
            <a:endParaRPr lang="en-CA" b="1" i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0560"/>
          </a:xfrm>
        </p:spPr>
        <p:txBody>
          <a:bodyPr>
            <a:normAutofit/>
          </a:bodyPr>
          <a:lstStyle/>
          <a:p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Significant funding is available to assist industry in their pursuit of innovation</a:t>
            </a:r>
          </a:p>
          <a:p>
            <a:pPr lvl="1"/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WD, CARIC, NSERC, IRAP, CRIAQ, CFI, ISTPP, WINN, SDTC, OERD, DRDC, MITACS, BDC, TDP</a:t>
            </a:r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, SADI </a:t>
            </a:r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……..</a:t>
            </a:r>
          </a:p>
          <a:p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General characteristics:</a:t>
            </a:r>
          </a:p>
          <a:p>
            <a:pPr lvl="1"/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Terms and conditions focussed on a specific goal</a:t>
            </a:r>
          </a:p>
          <a:p>
            <a:pPr lvl="1"/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All come with overhead from application process through reporting and perhaps repayment phases</a:t>
            </a:r>
          </a:p>
          <a:p>
            <a:pPr lvl="1"/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All seeking good projects</a:t>
            </a:r>
            <a:endParaRPr lang="en-CA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851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FUNDING and </a:t>
            </a:r>
            <a:r>
              <a:rPr lang="en-CA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SUPPORT</a:t>
            </a:r>
            <a:endParaRPr lang="en-CA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92500"/>
          </a:bodyPr>
          <a:lstStyle/>
          <a:p>
            <a:r>
              <a:rPr lang="en-CA" b="1" dirty="0" smtClean="0">
                <a:solidFill>
                  <a:schemeClr val="accent1">
                    <a:lumMod val="50000"/>
                  </a:schemeClr>
                </a:solidFill>
              </a:rPr>
              <a:t>Industrial Partners</a:t>
            </a:r>
          </a:p>
          <a:p>
            <a:pPr lvl="1"/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Self fund their participation, you gain access to results</a:t>
            </a:r>
          </a:p>
          <a:p>
            <a:r>
              <a:rPr lang="en-CA" b="1" dirty="0" smtClean="0">
                <a:solidFill>
                  <a:schemeClr val="accent1">
                    <a:lumMod val="50000"/>
                  </a:schemeClr>
                </a:solidFill>
              </a:rPr>
              <a:t>Academia</a:t>
            </a:r>
          </a:p>
          <a:p>
            <a:pPr lvl="1"/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Frequently do not seek cost recovery of their labour, provide low cost access to facilities, can access external funds not available to industry</a:t>
            </a:r>
          </a:p>
          <a:p>
            <a:pPr lvl="1"/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Academic schedule, IP protection (grad students)</a:t>
            </a:r>
          </a:p>
          <a:p>
            <a:r>
              <a:rPr lang="en-CA" b="1" dirty="0" smtClean="0">
                <a:solidFill>
                  <a:schemeClr val="accent1">
                    <a:lumMod val="50000"/>
                  </a:schemeClr>
                </a:solidFill>
              </a:rPr>
              <a:t>Government Research Laboratories</a:t>
            </a:r>
          </a:p>
          <a:p>
            <a:pPr lvl="1"/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Major facilities, potential for collaboration, international linkages, rarely provide funding</a:t>
            </a:r>
            <a:endParaRPr lang="en-CA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9512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Challenge: </a:t>
            </a:r>
            <a:br>
              <a:rPr lang="en-CA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CA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FUNDING </a:t>
            </a:r>
            <a:r>
              <a:rPr lang="en-CA" b="1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SUPPORT</a:t>
            </a:r>
            <a:endParaRPr lang="en-CA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Balance compromises  </a:t>
            </a:r>
          </a:p>
          <a:p>
            <a:pPr lvl="1">
              <a:spcBef>
                <a:spcPts val="600"/>
              </a:spcBef>
            </a:pPr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Scope of Activity </a:t>
            </a:r>
          </a:p>
          <a:p>
            <a:pPr lvl="2">
              <a:spcBef>
                <a:spcPts val="600"/>
              </a:spcBef>
            </a:pPr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Influenced by Partner goals</a:t>
            </a:r>
          </a:p>
          <a:p>
            <a:pPr lvl="1">
              <a:spcBef>
                <a:spcPts val="600"/>
              </a:spcBef>
            </a:pPr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Control of Schedule</a:t>
            </a:r>
            <a:r>
              <a:rPr lang="en-CA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lvl="2">
              <a:spcBef>
                <a:spcPts val="600"/>
              </a:spcBef>
            </a:pPr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Influenced by Partner priorities</a:t>
            </a:r>
          </a:p>
          <a:p>
            <a:pPr lvl="1">
              <a:spcBef>
                <a:spcPts val="600"/>
              </a:spcBef>
            </a:pPr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Control Intellectual Property</a:t>
            </a:r>
          </a:p>
          <a:p>
            <a:pPr lvl="2">
              <a:spcBef>
                <a:spcPts val="600"/>
              </a:spcBef>
            </a:pPr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Influenced by Partner collaboration agreements</a:t>
            </a:r>
          </a:p>
          <a:p>
            <a:pPr lvl="1">
              <a:spcBef>
                <a:spcPts val="600"/>
              </a:spcBef>
            </a:pPr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Overhead</a:t>
            </a:r>
          </a:p>
          <a:p>
            <a:pPr lvl="2">
              <a:spcBef>
                <a:spcPts val="600"/>
              </a:spcBef>
            </a:pPr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Influenced by Partner requirements (funding agencies)</a:t>
            </a:r>
          </a:p>
          <a:p>
            <a:pPr marL="457200" lvl="1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52486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Collaboration Case Studies</a:t>
            </a:r>
            <a:br>
              <a:rPr lang="en-CA" dirty="0" smtClean="0"/>
            </a:br>
            <a:r>
              <a:rPr lang="en-CA" dirty="0" smtClean="0"/>
              <a:t>March 3, 2015</a:t>
            </a:r>
            <a:endParaRPr lang="en-C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7330974"/>
              </p:ext>
            </p:extLst>
          </p:nvPr>
        </p:nvGraphicFramePr>
        <p:xfrm>
          <a:off x="755576" y="1553631"/>
          <a:ext cx="7056784" cy="45198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15345"/>
                <a:gridCol w="4385255"/>
                <a:gridCol w="1656184"/>
              </a:tblGrid>
              <a:tr h="1896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100" dirty="0">
                          <a:effectLst/>
                        </a:rPr>
                        <a:t>Time</a:t>
                      </a:r>
                      <a:endParaRPr lang="en-C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400" dirty="0">
                          <a:effectLst/>
                        </a:rPr>
                        <a:t>Topic</a:t>
                      </a:r>
                      <a:endParaRPr lang="en-C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100" dirty="0">
                          <a:effectLst/>
                        </a:rPr>
                        <a:t>Lead</a:t>
                      </a:r>
                      <a:endParaRPr lang="en-C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924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100" dirty="0">
                          <a:effectLst/>
                        </a:rPr>
                        <a:t>0800</a:t>
                      </a:r>
                      <a:endParaRPr lang="en-C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</a:rPr>
                        <a:t>Introductions and Opening Remarks</a:t>
                      </a:r>
                      <a:endParaRPr lang="en-CA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100" dirty="0">
                          <a:effectLst/>
                        </a:rPr>
                        <a:t>Wendell Wiebe - Host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100" dirty="0">
                          <a:effectLst/>
                        </a:rPr>
                        <a:t>(5 minutes)</a:t>
                      </a:r>
                      <a:endParaRPr lang="en-C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924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100" dirty="0">
                          <a:effectLst/>
                        </a:rPr>
                        <a:t>0805</a:t>
                      </a:r>
                      <a:endParaRPr lang="en-C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600" dirty="0" smtClean="0">
                          <a:effectLst/>
                        </a:rPr>
                        <a:t>Summary </a:t>
                      </a:r>
                      <a:r>
                        <a:rPr lang="en-CA" sz="1600" dirty="0">
                          <a:effectLst/>
                        </a:rPr>
                        <a:t>of Session # 2 – Feb 10, 2015</a:t>
                      </a:r>
                      <a:endParaRPr lang="en-CA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100" dirty="0">
                          <a:effectLst/>
                        </a:rPr>
                        <a:t>David Simpson –Moderator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100" dirty="0">
                          <a:effectLst/>
                        </a:rPr>
                        <a:t>(10 minutes)</a:t>
                      </a:r>
                      <a:endParaRPr lang="en-C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924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100" dirty="0">
                          <a:effectLst/>
                        </a:rPr>
                        <a:t>0815</a:t>
                      </a:r>
                      <a:endParaRPr lang="en-C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</a:rPr>
                        <a:t>Case Study # 1 – B/E Aerospace and FastAir</a:t>
                      </a:r>
                      <a:endParaRPr lang="en-CA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100" dirty="0">
                          <a:effectLst/>
                        </a:rPr>
                        <a:t>B/E Aerospace and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100" dirty="0">
                          <a:effectLst/>
                        </a:rPr>
                        <a:t>FastAir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100" dirty="0">
                          <a:effectLst/>
                        </a:rPr>
                        <a:t>(30 minutes)</a:t>
                      </a:r>
                      <a:endParaRPr lang="en-C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10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100" dirty="0">
                          <a:effectLst/>
                        </a:rPr>
                        <a:t>0845</a:t>
                      </a:r>
                      <a:endParaRPr lang="en-C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</a:rPr>
                        <a:t>Q and A (Town Hall)</a:t>
                      </a:r>
                      <a:endParaRPr lang="en-CA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100" dirty="0">
                          <a:effectLst/>
                        </a:rPr>
                        <a:t>David Simpson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100" dirty="0">
                          <a:effectLst/>
                        </a:rPr>
                        <a:t>(15 minutes)</a:t>
                      </a:r>
                      <a:endParaRPr lang="en-C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939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100" dirty="0">
                          <a:effectLst/>
                        </a:rPr>
                        <a:t>0900</a:t>
                      </a:r>
                      <a:endParaRPr lang="en-C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</a:rPr>
                        <a:t>Case Study # 2 – CIC, Cormer, B/E Aerospace, Boeing</a:t>
                      </a:r>
                      <a:endParaRPr lang="en-CA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100" dirty="0">
                          <a:effectLst/>
                        </a:rPr>
                        <a:t>B/E Aerospace, CIC, Cormer, Boeing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100" dirty="0">
                          <a:effectLst/>
                        </a:rPr>
                        <a:t>(30 minutes)</a:t>
                      </a:r>
                      <a:endParaRPr lang="en-C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10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100" dirty="0">
                          <a:effectLst/>
                        </a:rPr>
                        <a:t>0930</a:t>
                      </a:r>
                      <a:endParaRPr lang="en-C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</a:rPr>
                        <a:t>Q and A (Town Hall)</a:t>
                      </a:r>
                      <a:endParaRPr lang="en-CA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100" dirty="0">
                          <a:effectLst/>
                        </a:rPr>
                        <a:t>David Simpson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100" dirty="0">
                          <a:effectLst/>
                        </a:rPr>
                        <a:t>(15 minutes)</a:t>
                      </a:r>
                      <a:endParaRPr lang="en-C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10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100" dirty="0">
                          <a:effectLst/>
                        </a:rPr>
                        <a:t>0945</a:t>
                      </a:r>
                      <a:endParaRPr lang="en-C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</a:rPr>
                        <a:t>Conclusions / Next Steps</a:t>
                      </a:r>
                      <a:endParaRPr lang="en-CA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100" dirty="0">
                          <a:effectLst/>
                        </a:rPr>
                        <a:t>David Simpson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100" dirty="0">
                          <a:effectLst/>
                        </a:rPr>
                        <a:t>(10 minutes)</a:t>
                      </a:r>
                      <a:endParaRPr lang="en-C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10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100" dirty="0">
                          <a:effectLst/>
                        </a:rPr>
                        <a:t>0955</a:t>
                      </a:r>
                      <a:endParaRPr lang="en-C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</a:rPr>
                        <a:t>Thanks to Attendees / Presenters / Partners &amp; Sponsors, followed by Adjournment</a:t>
                      </a:r>
                      <a:endParaRPr lang="en-CA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100" dirty="0">
                          <a:effectLst/>
                        </a:rPr>
                        <a:t>Wendell Wiebe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100" dirty="0">
                          <a:effectLst/>
                        </a:rPr>
                        <a:t>(5 minutes)</a:t>
                      </a:r>
                      <a:endParaRPr lang="en-C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9887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Opening Remarks</a:t>
            </a:r>
            <a:endParaRPr lang="en-CA" b="1" i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One a series of 3 workshops related to collaboration</a:t>
            </a:r>
          </a:p>
          <a:p>
            <a:pPr lvl="1"/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CARIC Workshop organized by the MAA</a:t>
            </a:r>
          </a:p>
          <a:p>
            <a:pPr lvl="1"/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Collaboration Workshop organized by EnviroTREC</a:t>
            </a:r>
          </a:p>
          <a:p>
            <a:pPr lvl="1"/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Collaboration Case Studies organized by </a:t>
            </a:r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MAHRC</a:t>
            </a:r>
          </a:p>
          <a:p>
            <a:pPr lvl="1"/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Other workshops on dedicated subjects may follow</a:t>
            </a:r>
            <a:endParaRPr lang="en-CA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Objective of these workshops</a:t>
            </a:r>
          </a:p>
          <a:p>
            <a:pPr lvl="1"/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Foster collaborative activities in Manitoba through better understanding of the opportunities, processes and benefits</a:t>
            </a:r>
          </a:p>
          <a:p>
            <a:pPr lvl="1"/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Advance Technology Road Map technologies </a:t>
            </a:r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0977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Benefits</a:t>
            </a:r>
            <a:r>
              <a:rPr lang="en-CA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CA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Collaboration</a:t>
            </a:r>
            <a:endParaRPr lang="en-CA" b="1" i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b="1" dirty="0" smtClean="0">
                <a:solidFill>
                  <a:schemeClr val="accent1">
                    <a:lumMod val="50000"/>
                  </a:schemeClr>
                </a:solidFill>
              </a:rPr>
              <a:t>Why collaborate?</a:t>
            </a:r>
          </a:p>
          <a:p>
            <a:pPr lvl="1"/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Access to technology to advance </a:t>
            </a:r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business goals</a:t>
            </a:r>
          </a:p>
          <a:p>
            <a:pPr lvl="1"/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Access </a:t>
            </a:r>
            <a:r>
              <a:rPr lang="en-CA" dirty="0">
                <a:solidFill>
                  <a:schemeClr val="accent1">
                    <a:lumMod val="50000"/>
                  </a:schemeClr>
                </a:solidFill>
              </a:rPr>
              <a:t>to </a:t>
            </a:r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facilities </a:t>
            </a:r>
            <a:endParaRPr lang="en-CA" dirty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r>
              <a:rPr lang="en-CA" dirty="0">
                <a:solidFill>
                  <a:schemeClr val="accent1">
                    <a:lumMod val="50000"/>
                  </a:schemeClr>
                </a:solidFill>
              </a:rPr>
              <a:t>Access to Subject Matter Experts</a:t>
            </a:r>
          </a:p>
          <a:p>
            <a:pPr lvl="1"/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Access to funding</a:t>
            </a:r>
          </a:p>
          <a:p>
            <a:pPr lvl="1"/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Relationship </a:t>
            </a:r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building/market </a:t>
            </a:r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access</a:t>
            </a:r>
          </a:p>
          <a:p>
            <a:pPr lvl="1"/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Cost sharing</a:t>
            </a:r>
          </a:p>
          <a:p>
            <a:pPr lvl="1"/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Accelerate developmental schedule </a:t>
            </a:r>
          </a:p>
          <a:p>
            <a:pPr lvl="1"/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............</a:t>
            </a:r>
          </a:p>
          <a:p>
            <a:pPr marL="457200" lvl="1" indent="0">
              <a:buNone/>
            </a:pPr>
            <a:endParaRPr lang="en-CA" dirty="0" smtClean="0"/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34233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RISK, </a:t>
            </a:r>
            <a:r>
              <a:rPr lang="en-CA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COST</a:t>
            </a:r>
            <a:r>
              <a:rPr lang="en-CA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BENEFIT</a:t>
            </a:r>
            <a:endParaRPr lang="en-CA" b="1" i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CA" sz="3200" dirty="0" smtClean="0">
                <a:solidFill>
                  <a:schemeClr val="accent1">
                    <a:lumMod val="50000"/>
                  </a:schemeClr>
                </a:solidFill>
              </a:rPr>
              <a:t>Appropriate sharing of Risks, Costs and Benefits </a:t>
            </a:r>
            <a:r>
              <a:rPr lang="en-CA" sz="3200" dirty="0" smtClean="0">
                <a:solidFill>
                  <a:schemeClr val="accent1">
                    <a:lumMod val="50000"/>
                  </a:schemeClr>
                </a:solidFill>
              </a:rPr>
              <a:t>is the basis of </a:t>
            </a:r>
            <a:r>
              <a:rPr lang="en-CA" sz="3200" dirty="0" smtClean="0">
                <a:solidFill>
                  <a:schemeClr val="accent1">
                    <a:lumMod val="50000"/>
                  </a:schemeClr>
                </a:solidFill>
              </a:rPr>
              <a:t>successful collaborations:</a:t>
            </a:r>
          </a:p>
          <a:p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If one partner has a disproportionate share of any one of these parameters, collaborative partnership difficult to manage or in fact, establish</a:t>
            </a:r>
          </a:p>
          <a:p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Each partner must evaluate these parameters </a:t>
            </a:r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from </a:t>
            </a:r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their perspective to ensure the risks and costs they carry are commiserate with the benefits they expect to accrue</a:t>
            </a:r>
            <a:endParaRPr lang="en-CA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9738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RISKS?</a:t>
            </a:r>
            <a:endParaRPr lang="en-CA" b="1" i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Not achieving technical goal (self or partners)</a:t>
            </a:r>
          </a:p>
          <a:p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Underestimate of time allocation</a:t>
            </a:r>
          </a:p>
          <a:p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Loss of a critical resource person/facility</a:t>
            </a:r>
          </a:p>
          <a:p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External event changing priorities (self or partners)/Partner </a:t>
            </a:r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withdrawal</a:t>
            </a:r>
            <a:endParaRPr lang="en-CA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Goal becomes less valuable </a:t>
            </a:r>
          </a:p>
          <a:p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Schedule slippage, cost increases</a:t>
            </a:r>
          </a:p>
          <a:p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………</a:t>
            </a:r>
          </a:p>
          <a:p>
            <a:endParaRPr lang="en-CA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01070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COST</a:t>
            </a:r>
            <a:endParaRPr lang="en-CA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Usual Shared Costs included in estimating the cost of a project include personnel time, facility access time, technology licences, consumables, contracts to third parties, travel, overhead……</a:t>
            </a:r>
          </a:p>
          <a:p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Looking at internal costs, Partners need to also consider secondary items such as lost revenue earning productivity, overtime ….</a:t>
            </a:r>
          </a:p>
          <a:p>
            <a:r>
              <a:rPr lang="en-CA" b="1" dirty="0" smtClean="0">
                <a:solidFill>
                  <a:schemeClr val="accent1">
                    <a:lumMod val="50000"/>
                  </a:schemeClr>
                </a:solidFill>
              </a:rPr>
              <a:t>Robust project management imperative to monitor progress and control resources </a:t>
            </a:r>
          </a:p>
        </p:txBody>
      </p:sp>
    </p:spTree>
    <p:extLst>
      <p:ext uri="{BB962C8B-B14F-4D97-AF65-F5344CB8AC3E}">
        <p14:creationId xmlns:p14="http://schemas.microsoft.com/office/powerpoint/2010/main" val="2207691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525963"/>
          </a:xfrm>
        </p:spPr>
        <p:txBody>
          <a:bodyPr>
            <a:normAutofit/>
          </a:bodyPr>
          <a:lstStyle/>
          <a:p>
            <a:r>
              <a:rPr lang="en-CA" sz="3000" dirty="0" smtClean="0">
                <a:solidFill>
                  <a:schemeClr val="accent1">
                    <a:lumMod val="50000"/>
                  </a:schemeClr>
                </a:solidFill>
              </a:rPr>
              <a:t>What are your Company’s future products and services in:   5 years? 10 years?</a:t>
            </a:r>
            <a:endParaRPr lang="en-CA" sz="26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CA" sz="30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CA" sz="26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CA" sz="26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CA" sz="3000" dirty="0" smtClean="0">
                <a:solidFill>
                  <a:schemeClr val="accent1">
                    <a:lumMod val="50000"/>
                  </a:schemeClr>
                </a:solidFill>
              </a:rPr>
              <a:t>What technologies, skills, capabilities will these require?  What are your gaps?</a:t>
            </a:r>
            <a:endParaRPr lang="en-CA" sz="30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CA" sz="3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CA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Partners for collaboration</a:t>
            </a:r>
            <a:endParaRPr lang="en-CA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09058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Partners for collaboration</a:t>
            </a:r>
            <a:endParaRPr lang="en-CA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3317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CA" sz="3000" dirty="0">
                <a:solidFill>
                  <a:schemeClr val="accent1">
                    <a:lumMod val="50000"/>
                  </a:schemeClr>
                </a:solidFill>
              </a:rPr>
              <a:t>Company </a:t>
            </a:r>
            <a:r>
              <a:rPr lang="en-CA" sz="3000" dirty="0" smtClean="0">
                <a:solidFill>
                  <a:schemeClr val="accent1">
                    <a:lumMod val="50000"/>
                  </a:schemeClr>
                </a:solidFill>
              </a:rPr>
              <a:t>needs and goals</a:t>
            </a:r>
          </a:p>
          <a:p>
            <a:pPr lvl="1"/>
            <a:r>
              <a:rPr lang="en-CA" sz="2600" dirty="0" smtClean="0">
                <a:solidFill>
                  <a:schemeClr val="accent1">
                    <a:lumMod val="50000"/>
                  </a:schemeClr>
                </a:solidFill>
              </a:rPr>
              <a:t>future </a:t>
            </a:r>
            <a:r>
              <a:rPr lang="en-CA" sz="2600" dirty="0">
                <a:solidFill>
                  <a:schemeClr val="accent1">
                    <a:lumMod val="50000"/>
                  </a:schemeClr>
                </a:solidFill>
              </a:rPr>
              <a:t>products and services</a:t>
            </a:r>
          </a:p>
          <a:p>
            <a:pPr lvl="1"/>
            <a:r>
              <a:rPr lang="en-CA" sz="2600" dirty="0">
                <a:solidFill>
                  <a:schemeClr val="accent1">
                    <a:lumMod val="50000"/>
                  </a:schemeClr>
                </a:solidFill>
              </a:rPr>
              <a:t>Technology and business </a:t>
            </a:r>
            <a:r>
              <a:rPr lang="en-CA" sz="2600" dirty="0" smtClean="0">
                <a:solidFill>
                  <a:schemeClr val="accent1">
                    <a:lumMod val="50000"/>
                  </a:schemeClr>
                </a:solidFill>
              </a:rPr>
              <a:t>interests</a:t>
            </a:r>
          </a:p>
          <a:p>
            <a:r>
              <a:rPr lang="en-CA" sz="3000" dirty="0" smtClean="0">
                <a:solidFill>
                  <a:schemeClr val="accent1">
                    <a:lumMod val="50000"/>
                  </a:schemeClr>
                </a:solidFill>
              </a:rPr>
              <a:t>Depth of collaboration, Technology Readiness Levels</a:t>
            </a:r>
          </a:p>
          <a:p>
            <a:pPr lvl="1"/>
            <a:r>
              <a:rPr lang="en-CA" sz="2600" dirty="0" smtClean="0">
                <a:solidFill>
                  <a:schemeClr val="accent1">
                    <a:lumMod val="50000"/>
                  </a:schemeClr>
                </a:solidFill>
              </a:rPr>
              <a:t>Academic research, TRL 0-3</a:t>
            </a:r>
          </a:p>
          <a:p>
            <a:pPr lvl="1"/>
            <a:r>
              <a:rPr lang="en-CA" sz="2600" dirty="0" smtClean="0">
                <a:solidFill>
                  <a:schemeClr val="accent1">
                    <a:lumMod val="50000"/>
                  </a:schemeClr>
                </a:solidFill>
              </a:rPr>
              <a:t>Pre-competitive, TRL 4-6</a:t>
            </a:r>
          </a:p>
          <a:p>
            <a:pPr lvl="1"/>
            <a:r>
              <a:rPr lang="en-CA" sz="2600" dirty="0" smtClean="0">
                <a:solidFill>
                  <a:schemeClr val="accent1">
                    <a:lumMod val="50000"/>
                  </a:schemeClr>
                </a:solidFill>
              </a:rPr>
              <a:t>Competitive, TRL 7+</a:t>
            </a:r>
          </a:p>
          <a:p>
            <a:r>
              <a:rPr lang="en-CA" sz="3000" dirty="0" smtClean="0">
                <a:solidFill>
                  <a:schemeClr val="accent1">
                    <a:lumMod val="50000"/>
                  </a:schemeClr>
                </a:solidFill>
              </a:rPr>
              <a:t>Expected outcomes</a:t>
            </a:r>
          </a:p>
          <a:p>
            <a:pPr lvl="1"/>
            <a:r>
              <a:rPr lang="en-CA" sz="2600" dirty="0" smtClean="0">
                <a:solidFill>
                  <a:schemeClr val="accent1">
                    <a:lumMod val="50000"/>
                  </a:schemeClr>
                </a:solidFill>
              </a:rPr>
              <a:t>Knowledge</a:t>
            </a:r>
          </a:p>
          <a:p>
            <a:pPr lvl="1"/>
            <a:r>
              <a:rPr lang="en-CA" sz="2600" dirty="0" smtClean="0">
                <a:solidFill>
                  <a:schemeClr val="accent1">
                    <a:lumMod val="50000"/>
                  </a:schemeClr>
                </a:solidFill>
              </a:rPr>
              <a:t>Products and services</a:t>
            </a:r>
            <a:endParaRPr lang="en-CA" sz="30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CA" sz="30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3923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2000</TotalTime>
  <Words>1230</Words>
  <Application>Microsoft Office PowerPoint</Application>
  <PresentationFormat>On-screen Show (4:3)</PresentationFormat>
  <Paragraphs>221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Manitoba Aerospace Collaboration Workshop</vt:lpstr>
      <vt:lpstr>The Issue:  Competitiveness</vt:lpstr>
      <vt:lpstr>Opening Remarks</vt:lpstr>
      <vt:lpstr>Benefits of Collaboration</vt:lpstr>
      <vt:lpstr>RISK, COST, BENEFIT</vt:lpstr>
      <vt:lpstr>RISKS?</vt:lpstr>
      <vt:lpstr>COST</vt:lpstr>
      <vt:lpstr>Partners for collaboration</vt:lpstr>
      <vt:lpstr>Partners for collaboration</vt:lpstr>
      <vt:lpstr>Partners for collaboration</vt:lpstr>
      <vt:lpstr>Partners for collaboration</vt:lpstr>
      <vt:lpstr>Partners for collaboration</vt:lpstr>
      <vt:lpstr>Mechanics of Partnership</vt:lpstr>
      <vt:lpstr>Intellectual Property</vt:lpstr>
      <vt:lpstr>Licencing Agreements/Ownership</vt:lpstr>
      <vt:lpstr>COST SHARING ARRANGEMENTS</vt:lpstr>
      <vt:lpstr>COST SHARING ARRANGEMENTS</vt:lpstr>
      <vt:lpstr>Collaboration Agreement Management</vt:lpstr>
      <vt:lpstr>Collaboration Agreement Management</vt:lpstr>
      <vt:lpstr>Collaboration Agreement Management</vt:lpstr>
      <vt:lpstr>Collaboration Agreement Management</vt:lpstr>
      <vt:lpstr>FUNDING and SUPPORT</vt:lpstr>
      <vt:lpstr>FUNDING and SUPPORT</vt:lpstr>
      <vt:lpstr>FUNDING and SUPPORT</vt:lpstr>
      <vt:lpstr>The Challenge:  FUNDING and SUPPORT</vt:lpstr>
      <vt:lpstr>Collaboration Case Studies March 3, 2015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Manitoba Aerospace Collaboration Workshop</dc:title>
  <dc:creator>David</dc:creator>
  <cp:lastModifiedBy>David</cp:lastModifiedBy>
  <cp:revision>43</cp:revision>
  <cp:lastPrinted>2015-01-30T14:49:00Z</cp:lastPrinted>
  <dcterms:created xsi:type="dcterms:W3CDTF">2015-01-26T15:19:23Z</dcterms:created>
  <dcterms:modified xsi:type="dcterms:W3CDTF">2015-02-09T19:55:17Z</dcterms:modified>
</cp:coreProperties>
</file>